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30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23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70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136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20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97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00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13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419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79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0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F27E-DACF-4FBB-9761-BBA5CFCE16F5}" type="datetimeFigureOut">
              <a:rPr lang="it-IT" smtClean="0"/>
              <a:t>29/11/2020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B494-5855-4FB7-B2F5-87E6638972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44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366712"/>
            <a:ext cx="9763125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9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Review</a:t>
            </a:r>
            <a:r>
              <a:rPr lang="it-IT" dirty="0" smtClean="0"/>
              <a:t> sistematica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Revisione della letteratura disponibile condotta in modo replicabile e preordinato: utilizzo di parole chiave, motori di ricerca e criteri di inclusione e esclusione predeterminati</a:t>
            </a:r>
          </a:p>
          <a:p>
            <a:r>
              <a:rPr lang="it-IT" dirty="0" smtClean="0"/>
              <a:t>Sintesi e organizzazione dei contenuti già pubblicati su un argomento specifico (in questo caso le linee di ricerca nel processo di condizionamento dei </a:t>
            </a:r>
            <a:r>
              <a:rPr lang="it-IT" dirty="0" err="1" smtClean="0"/>
              <a:t>rinforzatori</a:t>
            </a:r>
            <a:r>
              <a:rPr lang="it-IT" dirty="0" smtClean="0"/>
              <a:t>)</a:t>
            </a:r>
          </a:p>
          <a:p>
            <a:r>
              <a:rPr lang="it-IT" dirty="0" smtClean="0"/>
              <a:t>Valutazione della qualità dell’evidenza dei singoli studi per poter avere un bilancio generale della solidità della ricerca in una specifica area, indicazioni su gap nella letteratura e suggerimenti per futuri approfondimenti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845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Condizionamento dei </a:t>
            </a:r>
            <a:r>
              <a:rPr lang="it-IT" dirty="0" err="1" smtClean="0"/>
              <a:t>rinforzatori</a:t>
            </a:r>
            <a:r>
              <a:rPr lang="it-IT" dirty="0" smtClean="0"/>
              <a:t> in popolazioni cliniche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Revisione di 33 studi sperimentali pubblicati tra il 2002 e il 2017 con partecipanti con diagnosi di autismo, disabilità dello sviluppo e/ o cognitiva</a:t>
            </a:r>
          </a:p>
          <a:p>
            <a:r>
              <a:rPr lang="it-IT" dirty="0" smtClean="0"/>
              <a:t>4 linee di ricerca, 3 delle quali già individuate </a:t>
            </a:r>
            <a:r>
              <a:rPr lang="it-IT" dirty="0" err="1" smtClean="0"/>
              <a:t>precedententemente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Condizionamento classico: «</a:t>
            </a:r>
            <a:r>
              <a:rPr lang="it-IT" dirty="0" err="1" smtClean="0"/>
              <a:t>pairing</a:t>
            </a:r>
            <a:r>
              <a:rPr lang="it-IT" dirty="0" smtClean="0"/>
              <a:t>» dello stimolo neutro e del rinforzo in protocolli che possono variare sotto diversi aspetti (16 studi, di cui 7 sul condizionamento di suoni di linguaggio)</a:t>
            </a:r>
          </a:p>
          <a:p>
            <a:pPr lvl="1"/>
            <a:r>
              <a:rPr lang="it-IT" dirty="0" smtClean="0"/>
              <a:t>Condizionamento operante: lo stimolo neutro diventa SD per una risposta e poi viene testato nel suo potere rinforzante (</a:t>
            </a:r>
            <a:r>
              <a:rPr lang="it-IT" dirty="0"/>
              <a:t>4</a:t>
            </a:r>
            <a:r>
              <a:rPr lang="it-IT" dirty="0" smtClean="0"/>
              <a:t> studi, di cui 3 sul comportamento sociale)</a:t>
            </a:r>
          </a:p>
          <a:p>
            <a:pPr lvl="1"/>
            <a:r>
              <a:rPr lang="it-IT" dirty="0" smtClean="0"/>
              <a:t>Condizionamento per osservazione: lo stimolo neutro acquisisce proprietà rinforzanti a seguito dell’osservazione (</a:t>
            </a:r>
            <a:r>
              <a:rPr lang="it-IT" dirty="0" err="1" smtClean="0"/>
              <a:t>vicarious</a:t>
            </a:r>
            <a:r>
              <a:rPr lang="it-IT" dirty="0" smtClean="0"/>
              <a:t> </a:t>
            </a:r>
            <a:r>
              <a:rPr lang="it-IT" dirty="0" err="1" smtClean="0"/>
              <a:t>reinforcement</a:t>
            </a:r>
            <a:r>
              <a:rPr lang="it-IT" dirty="0" smtClean="0"/>
              <a:t>) (5 studi)</a:t>
            </a:r>
          </a:p>
          <a:p>
            <a:pPr lvl="1"/>
            <a:r>
              <a:rPr lang="it-IT" dirty="0" smtClean="0"/>
              <a:t>Studi comparativi tra diversi protocolli e procedure (8 studi)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833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massimi sistemi….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Pagina 3:</a:t>
            </a:r>
          </a:p>
          <a:p>
            <a:pPr marL="0" indent="0">
              <a:buNone/>
            </a:pPr>
            <a:r>
              <a:rPr lang="it-IT" dirty="0" smtClean="0"/>
              <a:t>SSP e ODT tendono a essere considerati come le uniche descrizioni del processo di rinforzo e come mutualmente esclusivi (…) ma </a:t>
            </a:r>
            <a:r>
              <a:rPr lang="it-IT" dirty="0" err="1" smtClean="0"/>
              <a:t>Donahoe</a:t>
            </a:r>
            <a:r>
              <a:rPr lang="it-IT" dirty="0" smtClean="0"/>
              <a:t> e Palmer (2004) hanno già ripetutamente messo in dubbio che le procedure operanti e classiche implichino due diverse tipologie di apprendimento o che richiedano due trattamenti teoretici fondamentalmente differenti. Entrambe le procedure selezionano relazioni tra ambiente e comportamento, richiamando a «una analisi momento per momento che chiede un trattamento unitario del processo di condizionamento, in cui il controllo della risposta è il risultato cumulativo di entrambe le procedure» (</a:t>
            </a:r>
            <a:r>
              <a:rPr lang="it-IT" dirty="0" err="1" smtClean="0"/>
              <a:t>Donahoe</a:t>
            </a:r>
            <a:r>
              <a:rPr lang="it-IT" dirty="0" smtClean="0"/>
              <a:t> et al. 1997, p.198)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333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r>
              <a:rPr lang="it-IT" dirty="0"/>
              <a:t> </a:t>
            </a:r>
            <a:r>
              <a:rPr lang="it-IT" dirty="0" smtClean="0"/>
              <a:t>e analisi dell’evidenza disponibile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610410"/>
            <a:ext cx="5181600" cy="2781768"/>
          </a:xfrm>
          <a:prstGeom prst="rect">
            <a:avLst/>
          </a:prstGeo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043729"/>
            <a:ext cx="5181600" cy="391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8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Indicazioni per la ricerca –p. 32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la </a:t>
            </a:r>
            <a:r>
              <a:rPr lang="en-US" dirty="0" err="1" smtClean="0"/>
              <a:t>complessità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variabili</a:t>
            </a:r>
            <a:r>
              <a:rPr lang="en-US" dirty="0" smtClean="0"/>
              <a:t> </a:t>
            </a:r>
            <a:r>
              <a:rPr lang="en-US" dirty="0" err="1" smtClean="0"/>
              <a:t>coinvolte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delineazione</a:t>
            </a:r>
            <a:r>
              <a:rPr lang="en-US" dirty="0" smtClean="0"/>
              <a:t> di procedure efficacy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condizionare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rinforzatori</a:t>
            </a:r>
            <a:r>
              <a:rPr lang="en-US" dirty="0" smtClean="0"/>
              <a:t> in campo </a:t>
            </a:r>
            <a:r>
              <a:rPr lang="en-US" dirty="0" err="1" smtClean="0"/>
              <a:t>applicativo</a:t>
            </a:r>
            <a:r>
              <a:rPr lang="en-US" dirty="0" smtClean="0"/>
              <a:t>, è </a:t>
            </a:r>
            <a:r>
              <a:rPr lang="en-US" dirty="0" err="1" smtClean="0"/>
              <a:t>essenziale</a:t>
            </a:r>
            <a:r>
              <a:rPr lang="en-US" dirty="0" smtClean="0"/>
              <a:t> </a:t>
            </a:r>
            <a:r>
              <a:rPr lang="en-US" dirty="0" err="1" smtClean="0"/>
              <a:t>ancorare</a:t>
            </a:r>
            <a:r>
              <a:rPr lang="en-US" dirty="0" smtClean="0"/>
              <a:t> </a:t>
            </a:r>
            <a:r>
              <a:rPr lang="en-US" dirty="0" err="1" smtClean="0"/>
              <a:t>saldamente</a:t>
            </a:r>
            <a:r>
              <a:rPr lang="en-US" dirty="0" smtClean="0"/>
              <a:t> la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/>
              <a:t> </a:t>
            </a: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concettuale</a:t>
            </a:r>
            <a:r>
              <a:rPr lang="en-US" dirty="0" smtClean="0"/>
              <a:t> </a:t>
            </a:r>
            <a:r>
              <a:rPr lang="en-US" dirty="0" err="1" smtClean="0"/>
              <a:t>coerente</a:t>
            </a:r>
            <a:r>
              <a:rPr lang="en-US" dirty="0" smtClean="0"/>
              <a:t>. </a:t>
            </a:r>
            <a:r>
              <a:rPr lang="en-US" dirty="0" err="1" smtClean="0"/>
              <a:t>Raccomandazioni</a:t>
            </a:r>
            <a:r>
              <a:rPr lang="en-US" dirty="0" smtClean="0"/>
              <a:t> </a:t>
            </a:r>
            <a:r>
              <a:rPr lang="en-US" dirty="0" err="1" smtClean="0"/>
              <a:t>simili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ritrovano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recente</a:t>
            </a:r>
            <a:r>
              <a:rPr lang="en-US" dirty="0" smtClean="0"/>
              <a:t> review </a:t>
            </a:r>
            <a:r>
              <a:rPr lang="en-US" dirty="0" err="1" smtClean="0"/>
              <a:t>pubblicata</a:t>
            </a:r>
            <a:r>
              <a:rPr lang="en-US" dirty="0" smtClean="0"/>
              <a:t> da Ivy e </a:t>
            </a:r>
            <a:r>
              <a:rPr lang="en-US" dirty="0" err="1" smtClean="0"/>
              <a:t>colleghi</a:t>
            </a:r>
            <a:r>
              <a:rPr lang="en-US" dirty="0" smtClean="0"/>
              <a:t> (Ivy et al. 2017,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sottolinea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solo circa la </a:t>
            </a:r>
            <a:r>
              <a:rPr lang="en-US" dirty="0" err="1" smtClean="0"/>
              <a:t>metà</a:t>
            </a:r>
            <a:r>
              <a:rPr lang="en-US" dirty="0" smtClean="0"/>
              <a:t> (50)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analizzati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revisioneriporta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dettaglio</a:t>
            </a:r>
            <a:r>
              <a:rPr lang="en-US" dirty="0" smtClean="0"/>
              <a:t> la </a:t>
            </a:r>
            <a:r>
              <a:rPr lang="en-US" dirty="0" err="1" smtClean="0"/>
              <a:t>procedura</a:t>
            </a:r>
            <a:r>
              <a:rPr lang="en-US" dirty="0" smtClean="0"/>
              <a:t> di </a:t>
            </a:r>
            <a:r>
              <a:rPr lang="en-US" dirty="0" err="1" smtClean="0"/>
              <a:t>condizionamento</a:t>
            </a:r>
            <a:r>
              <a:rPr lang="en-US" dirty="0" smtClean="0"/>
              <a:t>.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maggioranza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casi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processo</a:t>
            </a:r>
            <a:r>
              <a:rPr lang="en-US" dirty="0" smtClean="0"/>
              <a:t> di </a:t>
            </a:r>
            <a:r>
              <a:rPr lang="en-US" dirty="0" err="1" smtClean="0"/>
              <a:t>condizionamento</a:t>
            </a:r>
            <a:r>
              <a:rPr lang="en-US" dirty="0" smtClean="0"/>
              <a:t> </a:t>
            </a:r>
            <a:r>
              <a:rPr lang="en-US" dirty="0" err="1" smtClean="0"/>
              <a:t>appoggiava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regola</a:t>
            </a:r>
            <a:r>
              <a:rPr lang="en-US" dirty="0" smtClean="0"/>
              <a:t> </a:t>
            </a:r>
            <a:r>
              <a:rPr lang="en-US" dirty="0" err="1" smtClean="0"/>
              <a:t>verbale</a:t>
            </a:r>
            <a:r>
              <a:rPr lang="en-US" dirty="0" smtClean="0"/>
              <a:t>, </a:t>
            </a:r>
            <a:r>
              <a:rPr lang="en-US" dirty="0" err="1" smtClean="0"/>
              <a:t>nonostante</a:t>
            </a:r>
            <a:r>
              <a:rPr lang="en-US" dirty="0" smtClean="0"/>
              <a:t> le </a:t>
            </a:r>
            <a:r>
              <a:rPr lang="en-US" dirty="0" err="1" smtClean="0"/>
              <a:t>raccomandazioni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mettono</a:t>
            </a:r>
            <a:r>
              <a:rPr lang="en-US" dirty="0" smtClean="0"/>
              <a:t> in </a:t>
            </a:r>
            <a:r>
              <a:rPr lang="en-US" dirty="0" err="1" smtClean="0"/>
              <a:t>guardia</a:t>
            </a:r>
            <a:r>
              <a:rPr lang="en-US" dirty="0" smtClean="0"/>
              <a:t> dal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“non </a:t>
            </a:r>
            <a:r>
              <a:rPr lang="en-US" dirty="0" err="1" smtClean="0"/>
              <a:t>possiamo</a:t>
            </a:r>
            <a:r>
              <a:rPr lang="en-US" dirty="0" smtClean="0"/>
              <a:t> dare per </a:t>
            </a:r>
            <a:r>
              <a:rPr lang="en-US" dirty="0" err="1" smtClean="0"/>
              <a:t>scontato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istruzioni</a:t>
            </a:r>
            <a:r>
              <a:rPr lang="en-US" dirty="0" smtClean="0"/>
              <a:t> e </a:t>
            </a:r>
            <a:r>
              <a:rPr lang="en-US" dirty="0" err="1" smtClean="0"/>
              <a:t>contingenze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sostituibili</a:t>
            </a:r>
            <a:r>
              <a:rPr lang="en-US" dirty="0" smtClean="0"/>
              <a:t> le </a:t>
            </a:r>
            <a:r>
              <a:rPr lang="en-US" dirty="0" err="1" smtClean="0"/>
              <a:t>une</a:t>
            </a:r>
            <a:r>
              <a:rPr lang="en-US" dirty="0" smtClean="0"/>
              <a:t> con le </a:t>
            </a:r>
            <a:r>
              <a:rPr lang="en-US" dirty="0" err="1" smtClean="0"/>
              <a:t>altre</a:t>
            </a:r>
            <a:r>
              <a:rPr lang="en-US" dirty="0" smtClean="0"/>
              <a:t>”  </a:t>
            </a:r>
            <a:r>
              <a:rPr lang="sv-SE" dirty="0" smtClean="0"/>
              <a:t>(</a:t>
            </a:r>
            <a:r>
              <a:rPr lang="sv-SE" dirty="0"/>
              <a:t>Hackenberg, 2018, p. 399).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18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Contributo alla ricerca –p.33 e ringraziamenti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1094" cy="44317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Fino ad ora questa è l’unica </a:t>
            </a:r>
            <a:r>
              <a:rPr lang="it-IT" dirty="0" err="1" smtClean="0"/>
              <a:t>review</a:t>
            </a:r>
            <a:r>
              <a:rPr lang="it-IT" dirty="0" smtClean="0"/>
              <a:t> sistematica della letteratura condotta su questo argomento che includa tutti gli studi pubblicati tra il 2002 e il 2017 senza distinzione sulla base della natura degli stimoli esaminati. Per questo motivo contribuisce e aggiorna le revisioni esistenti </a:t>
            </a:r>
            <a:r>
              <a:rPr lang="en-US" dirty="0" smtClean="0"/>
              <a:t>(</a:t>
            </a:r>
            <a:r>
              <a:rPr lang="en-US" dirty="0" err="1" smtClean="0"/>
              <a:t>Petursdottir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Lepper</a:t>
            </a:r>
            <a:r>
              <a:rPr lang="en-US" dirty="0"/>
              <a:t>, 2015; </a:t>
            </a:r>
            <a:r>
              <a:rPr lang="en-US" dirty="0" err="1"/>
              <a:t>Shillingsburg</a:t>
            </a:r>
            <a:r>
              <a:rPr lang="en-US" dirty="0"/>
              <a:t> et al., 2015)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incluso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pubblicati</a:t>
            </a:r>
            <a:r>
              <a:rPr lang="en-US" dirty="0" smtClean="0"/>
              <a:t> in </a:t>
            </a:r>
            <a:r>
              <a:rPr lang="en-US" dirty="0" err="1" smtClean="0"/>
              <a:t>precedenza</a:t>
            </a:r>
            <a:r>
              <a:rPr lang="en-US" dirty="0" smtClean="0"/>
              <a:t> 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concentrate </a:t>
            </a:r>
            <a:r>
              <a:rPr lang="en-US" dirty="0" err="1" smtClean="0"/>
              <a:t>esclusivamente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condizionamento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suoni</a:t>
            </a:r>
            <a:r>
              <a:rPr lang="en-US" dirty="0" smtClean="0"/>
              <a:t> di </a:t>
            </a:r>
            <a:r>
              <a:rPr lang="en-US" dirty="0" err="1" smtClean="0"/>
              <a:t>linguaggio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Grazie al professor David </a:t>
            </a:r>
            <a:r>
              <a:rPr lang="en-US" i="1" dirty="0"/>
              <a:t>C. </a:t>
            </a:r>
            <a:r>
              <a:rPr lang="en-US" i="1" dirty="0" smtClean="0"/>
              <a:t>Palmer, </a:t>
            </a:r>
            <a:r>
              <a:rPr lang="en-US" i="1" dirty="0" err="1" smtClean="0"/>
              <a:t>alle</a:t>
            </a:r>
            <a:r>
              <a:rPr lang="en-US" i="1" dirty="0" smtClean="0"/>
              <a:t> </a:t>
            </a:r>
            <a:r>
              <a:rPr lang="en-US" i="1" dirty="0" err="1" smtClean="0"/>
              <a:t>colleghe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hanno</a:t>
            </a:r>
            <a:r>
              <a:rPr lang="en-US" i="1" dirty="0" smtClean="0"/>
              <a:t> </a:t>
            </a:r>
            <a:r>
              <a:rPr lang="en-US" i="1" dirty="0" err="1" smtClean="0"/>
              <a:t>contribuito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</a:t>
            </a:r>
            <a:r>
              <a:rPr lang="en-US" i="1" dirty="0" err="1" smtClean="0"/>
              <a:t>valutazione</a:t>
            </a:r>
            <a:r>
              <a:rPr lang="en-US" i="1" dirty="0" smtClean="0"/>
              <a:t> </a:t>
            </a:r>
            <a:r>
              <a:rPr lang="en-US" i="1" dirty="0" err="1" smtClean="0"/>
              <a:t>della</a:t>
            </a:r>
            <a:r>
              <a:rPr lang="en-US" i="1" dirty="0" smtClean="0"/>
              <a:t> </a:t>
            </a:r>
            <a:r>
              <a:rPr lang="en-US" i="1" dirty="0" err="1" smtClean="0"/>
              <a:t>qualità</a:t>
            </a:r>
            <a:r>
              <a:rPr lang="en-US" i="1" dirty="0" smtClean="0"/>
              <a:t> </a:t>
            </a:r>
            <a:r>
              <a:rPr lang="en-US" i="1" dirty="0" err="1" smtClean="0"/>
              <a:t>dell’evidenza</a:t>
            </a:r>
            <a:r>
              <a:rPr lang="en-US" i="1" dirty="0" smtClean="0"/>
              <a:t>  Amy </a:t>
            </a:r>
            <a:r>
              <a:rPr lang="en-US" i="1" dirty="0"/>
              <a:t>Tanner </a:t>
            </a:r>
            <a:r>
              <a:rPr lang="en-US" i="1" dirty="0" smtClean="0"/>
              <a:t>e </a:t>
            </a:r>
            <a:r>
              <a:rPr lang="en-US" i="1" dirty="0"/>
              <a:t>Jenny Ferguson </a:t>
            </a:r>
            <a:r>
              <a:rPr lang="en-US" i="1" dirty="0" smtClean="0"/>
              <a:t> e </a:t>
            </a:r>
            <a:r>
              <a:rPr lang="en-US" i="1" dirty="0" err="1" smtClean="0"/>
              <a:t>alla</a:t>
            </a:r>
            <a:r>
              <a:rPr lang="en-US" i="1" dirty="0" smtClean="0"/>
              <a:t> </a:t>
            </a:r>
            <a:r>
              <a:rPr lang="en-US" i="1" dirty="0" err="1" smtClean="0"/>
              <a:t>professoressa</a:t>
            </a:r>
            <a:r>
              <a:rPr lang="it-IT" i="1" dirty="0" smtClean="0"/>
              <a:t> </a:t>
            </a:r>
            <a:r>
              <a:rPr lang="it-IT" i="1" dirty="0" err="1"/>
              <a:t>Karola</a:t>
            </a:r>
            <a:r>
              <a:rPr lang="it-IT" i="1" dirty="0"/>
              <a:t> </a:t>
            </a:r>
            <a:r>
              <a:rPr lang="it-IT" i="1" dirty="0" err="1" smtClean="0"/>
              <a:t>Dillenburger</a:t>
            </a:r>
            <a:r>
              <a:rPr lang="it-IT" i="1" dirty="0" smtClean="0"/>
              <a:t>. Questo lavoro è il frutto dell’impegno di molti e della generosità dei revisori che lo hanno modellato nel corso delle successive stesure.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77908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620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Review sistematica</vt:lpstr>
      <vt:lpstr>Condizionamento dei rinforzatori in popolazioni cliniche</vt:lpstr>
      <vt:lpstr>I massimi sistemi…. </vt:lpstr>
      <vt:lpstr>Risultati e analisi dell’evidenza disponibile</vt:lpstr>
      <vt:lpstr>Indicazioni per la ricerca –p. 32</vt:lpstr>
      <vt:lpstr>Contributo alla ricerca –p.33 e ringraziamenti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 clo</dc:creator>
  <cp:lastModifiedBy>elena clo</cp:lastModifiedBy>
  <cp:revision>6</cp:revision>
  <dcterms:created xsi:type="dcterms:W3CDTF">2020-11-29T15:17:48Z</dcterms:created>
  <dcterms:modified xsi:type="dcterms:W3CDTF">2020-11-29T15:54:04Z</dcterms:modified>
</cp:coreProperties>
</file>